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87" r:id="rId3"/>
    <p:sldId id="288" r:id="rId4"/>
    <p:sldId id="278" r:id="rId5"/>
    <p:sldId id="274" r:id="rId6"/>
    <p:sldId id="262" r:id="rId7"/>
    <p:sldId id="263" r:id="rId8"/>
    <p:sldId id="275" r:id="rId9"/>
    <p:sldId id="276" r:id="rId10"/>
    <p:sldId id="282" r:id="rId11"/>
    <p:sldId id="277" r:id="rId12"/>
    <p:sldId id="292" r:id="rId13"/>
    <p:sldId id="289" r:id="rId14"/>
    <p:sldId id="290" r:id="rId15"/>
    <p:sldId id="291" r:id="rId16"/>
    <p:sldId id="281" r:id="rId17"/>
    <p:sldId id="279" r:id="rId18"/>
    <p:sldId id="280" r:id="rId19"/>
    <p:sldId id="285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FFFF99"/>
    <a:srgbClr val="FF505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3A8B3B-BE91-4F31-83CD-BDF305E0FED4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278DA7-1C80-4A20-82FA-1FDCFC2C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0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39E0-2AFA-474D-8FD7-BE530BA31A3D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20-1E55-4ADF-981C-FE3DF2D13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EDDD-D380-46D1-8144-1F8C2C3C4D05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2B25-41DB-4B62-88DA-5BE3EFB6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CBA6-A7F8-435E-A41D-7287F417D3B1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1EC5-5C4F-4D63-90E2-4CC415BF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2094-DAE6-4777-A1A1-B3BF8B0B4B9B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8CD9-E40F-4C90-969A-8A2D5737C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180B-3BC8-41CD-A18F-109B106245FB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E50-7766-470B-A9B4-705382C3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39C5-DC2C-4995-B1DA-B39FE5CC22C4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AAA-1234-4455-9A60-EA61F79A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DCF2F-145C-45F4-8588-65B1E44466ED}" type="datetime1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F61FF-B0FD-4A8B-8C6F-D4D30320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me\Desktop\&#1063;&#1045;&#1050;-&#1051;&#1048;&#1057;&#1058;%20&#1042;&#1077;&#1090;&#1077;&#1088;&#1072;&#1085;%20&#1090;&#1088;&#1091;&#1076;&#1072;.doc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%20&#1087;&#1088;&#1077;&#1079;&#1080;&#1085;&#1090;&#1099;&#1094;&#1080;&#1103;%20&#1073;&#1077;&#1088;&#1087;&#1088;&#1086;&#1077;&#1082;&#1090;\&#1087;&#1072;&#1084;&#1103;&#1090;&#1082;&#1072;%20&#1089;&#1086;&#1094;%20&#1086;&#1073;&#1089;&#1083;&#1091;&#1078;&#1080;&#1074;&#1072;&#1085;&#1080;&#1077;.doc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%20&#1087;&#1088;&#1077;&#1079;&#1080;&#1085;&#1090;&#1099;&#1094;&#1080;&#1103;%20&#1073;&#1077;&#1088;&#1087;&#1088;&#1086;&#1077;&#1082;&#1090;\&#1087;&#1072;&#1084;&#1103;&#1090;&#1082;&#1072;%20&#1041;&#1077;&#1083;&#1072;&#1103;%20&#1075;&#1086;&#1088;&#1082;&#1072;.doc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%20&#1087;&#1088;&#1077;&#1079;&#1080;&#1085;&#1090;&#1099;&#1094;&#1080;&#1103;%20&#1073;&#1077;&#1088;&#1087;&#1088;&#1086;&#1077;&#1082;&#1090;\&#1087;&#1072;&#1084;&#1103;&#1090;&#1082;&#1072;%20&#1087;&#1077;&#1095;&#1072;&#1090;&#1072;&#1090;&#1100;\&#1087;&#1072;&#1084;&#1103;&#1090;&#1082;&#1072;.doc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298" y="47317"/>
            <a:ext cx="1050115" cy="9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62" y="4292600"/>
            <a:ext cx="62436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2"/>
          <p:cNvSpPr txBox="1">
            <a:spLocks/>
          </p:cNvSpPr>
          <p:nvPr/>
        </p:nvSpPr>
        <p:spPr bwMode="auto">
          <a:xfrm>
            <a:off x="625475" y="3644900"/>
            <a:ext cx="5602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081" name="Рисунок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2050" y="87113"/>
            <a:ext cx="740248" cy="8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2"/>
          <p:cNvSpPr/>
          <p:nvPr/>
        </p:nvSpPr>
        <p:spPr>
          <a:xfrm>
            <a:off x="5429256" y="3643314"/>
            <a:ext cx="3347113" cy="150194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Заказчик проекта:</a:t>
            </a:r>
            <a:endParaRPr lang="ru-RU" sz="1600" b="1" spc="-1" dirty="0">
              <a:solidFill>
                <a:srgbClr val="00206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Сергеева О.В. - </a:t>
            </a:r>
            <a:r>
              <a:rPr lang="ru-RU" sz="1600" spc="-1" dirty="0">
                <a:solidFill>
                  <a:srgbClr val="002060"/>
                </a:solidFill>
                <a:latin typeface="Times New Roman"/>
              </a:rPr>
              <a:t>руководитель  департамента социальной защиты Воронежской области</a:t>
            </a:r>
            <a:endParaRPr lang="ru-RU" sz="1600" spc="-1" dirty="0"/>
          </a:p>
        </p:txBody>
      </p:sp>
      <p:sp>
        <p:nvSpPr>
          <p:cNvPr id="12" name="CustomShape 4"/>
          <p:cNvSpPr/>
          <p:nvPr/>
        </p:nvSpPr>
        <p:spPr>
          <a:xfrm>
            <a:off x="785786" y="3643314"/>
            <a:ext cx="4032447" cy="14959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Руководитель проекта:</a:t>
            </a:r>
            <a:endParaRPr lang="ru-RU" sz="1600" spc="-1" dirty="0"/>
          </a:p>
          <a:p>
            <a:r>
              <a:rPr lang="ru-RU" sz="1600" b="1" spc="-1" dirty="0" err="1" smtClean="0">
                <a:solidFill>
                  <a:srgbClr val="002060"/>
                </a:solidFill>
                <a:latin typeface="Times New Roman"/>
              </a:rPr>
              <a:t>Михина</a:t>
            </a:r>
            <a:r>
              <a:rPr lang="ru-RU" sz="1600" b="1" spc="-1" dirty="0" smtClean="0">
                <a:solidFill>
                  <a:srgbClr val="002060"/>
                </a:solidFill>
                <a:latin typeface="Times New Roman"/>
              </a:rPr>
              <a:t> С.Е. </a:t>
            </a: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– </a:t>
            </a:r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директор </a:t>
            </a:r>
            <a:endParaRPr lang="ru-RU" altLang="ru-RU" sz="1600" spc="-1" dirty="0">
              <a:solidFill>
                <a:srgbClr val="002060"/>
              </a:solidFill>
              <a:latin typeface="Times New Roman"/>
            </a:endParaRPr>
          </a:p>
          <a:p>
            <a:r>
              <a:rPr lang="ru-RU" altLang="ru-RU" sz="1600" spc="-1" dirty="0">
                <a:solidFill>
                  <a:srgbClr val="002060"/>
                </a:solidFill>
                <a:latin typeface="Times New Roman"/>
              </a:rPr>
              <a:t>КУ ВО </a:t>
            </a:r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«УСЗН </a:t>
            </a:r>
            <a:r>
              <a:rPr lang="ru-RU" altLang="ru-RU" sz="1600" spc="-1" dirty="0" err="1" smtClean="0">
                <a:solidFill>
                  <a:srgbClr val="002060"/>
                </a:solidFill>
                <a:latin typeface="Times New Roman"/>
              </a:rPr>
              <a:t>Семилукского</a:t>
            </a:r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 района»</a:t>
            </a:r>
            <a:endParaRPr lang="ru-RU" altLang="ru-RU" sz="1600" spc="-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785786" y="1000108"/>
            <a:ext cx="7992888" cy="108611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2060"/>
                </a:solidFill>
                <a:latin typeface="Times New Roman"/>
              </a:rPr>
              <a:t>Проект «Оптимизация </a:t>
            </a:r>
            <a:r>
              <a:rPr lang="ru-RU" sz="2000" b="1" spc="-1" dirty="0" smtClean="0">
                <a:solidFill>
                  <a:srgbClr val="002060"/>
                </a:solidFill>
                <a:latin typeface="Times New Roman"/>
              </a:rPr>
              <a:t>процесса предоставления полного набора льгот ветеранам труда, включая социальные услуги»</a:t>
            </a:r>
            <a:endParaRPr lang="ru-RU" sz="20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937431" cy="9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6"/>
          <p:cNvSpPr/>
          <p:nvPr/>
        </p:nvSpPr>
        <p:spPr>
          <a:xfrm>
            <a:off x="785786" y="2214554"/>
            <a:ext cx="8001057" cy="12850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Цель – </a:t>
            </a:r>
            <a:r>
              <a:rPr lang="ru-RU" b="1" spc="-1" dirty="0" smtClean="0">
                <a:solidFill>
                  <a:srgbClr val="002060"/>
                </a:solidFill>
                <a:latin typeface="Times New Roman"/>
              </a:rPr>
              <a:t>сокращение затрат рабочего времени протекания процесса назначения мер социальной поддержки, сокращение количества личных посещений граждан , увеличение информированности ветеранов труда о мерах социальной поддержки, включая  социальные услуги</a:t>
            </a:r>
            <a:endParaRPr lang="ru-RU" spc="-1" dirty="0"/>
          </a:p>
        </p:txBody>
      </p:sp>
      <p:sp>
        <p:nvSpPr>
          <p:cNvPr id="16" name="CustomShape 2"/>
          <p:cNvSpPr/>
          <p:nvPr/>
        </p:nvSpPr>
        <p:spPr>
          <a:xfrm>
            <a:off x="785786" y="5286388"/>
            <a:ext cx="4032447" cy="1450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Потребитель</a:t>
            </a:r>
            <a:r>
              <a:rPr lang="ru-RU" sz="1600" b="1" spc="-1" dirty="0" smtClean="0">
                <a:solidFill>
                  <a:srgbClr val="002060"/>
                </a:solidFill>
                <a:latin typeface="Times New Roman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 smtClean="0">
                <a:solidFill>
                  <a:srgbClr val="002060"/>
                </a:solidFill>
                <a:latin typeface="Times New Roman"/>
              </a:rPr>
              <a:t>Ветераны труда</a:t>
            </a:r>
            <a:endParaRPr lang="ru-RU" sz="1600" spc="-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2088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049" y="908720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643042" y="142852"/>
            <a:ext cx="60797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мероприятий  по достижению целевых показателей проекта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75437"/>
            <a:ext cx="2133600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10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9" y="191120"/>
            <a:ext cx="477352" cy="5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43EC540-66A3-46DE-B7F2-A2964B60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/>
          <a:srcRect l="24016" t="19948" r="24606" b="15048"/>
          <a:stretch>
            <a:fillRect/>
          </a:stretch>
        </p:blipFill>
        <p:spPr bwMode="auto">
          <a:xfrm>
            <a:off x="214282" y="1000108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9586" y="6143644"/>
            <a:ext cx="932695" cy="428213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11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52" y="214290"/>
            <a:ext cx="6611069" cy="51117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DD27D4DF-359E-41C2-8AA3-5C5D5DC0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 txBox="1">
            <a:spLocks/>
          </p:cNvSpPr>
          <p:nvPr/>
        </p:nvSpPr>
        <p:spPr bwMode="auto">
          <a:xfrm>
            <a:off x="1438252" y="366690"/>
            <a:ext cx="661106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Реализация плана мероприятий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rcRect l="15771" t="19193" r="17431" b="7382"/>
          <a:stretch>
            <a:fillRect/>
          </a:stretch>
        </p:blipFill>
        <p:spPr bwMode="auto">
          <a:xfrm>
            <a:off x="214282" y="928670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00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8CAAA-1234-4455-9A60-EA61F79A31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9679" y="214290"/>
          <a:ext cx="9004321" cy="6643710"/>
        </p:xfrm>
        <a:graphic>
          <a:graphicData uri="http://schemas.openxmlformats.org/presentationml/2006/ole">
            <p:oleObj spid="_x0000_s38916" name="Document" r:id="rId3" imgW="10151636" imgH="7365199" progId="Word.Document.8">
              <p:link updateAutomatic="1"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8CAAA-1234-4455-9A60-EA61F79A31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20" y="357166"/>
          <a:ext cx="8643998" cy="6072230"/>
        </p:xfrm>
        <a:graphic>
          <a:graphicData uri="http://schemas.openxmlformats.org/presentationml/2006/ole">
            <p:oleObj spid="_x0000_s26626" name="Документ" r:id="rId3" imgW="10169981" imgH="6470715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8CAAA-1234-4455-9A60-EA61F79A31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328906"/>
          <a:ext cx="8715435" cy="6314804"/>
        </p:xfrm>
        <a:graphic>
          <a:graphicData uri="http://schemas.openxmlformats.org/presentationml/2006/ole">
            <p:oleObj spid="_x0000_s27650" name="Документ" r:id="rId3" imgW="6977122" imgH="6884063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8CAAA-1234-4455-9A60-EA61F79A31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285728"/>
          <a:ext cx="8715436" cy="6357982"/>
        </p:xfrm>
        <a:graphic>
          <a:graphicData uri="http://schemas.openxmlformats.org/presentationml/2006/ole">
            <p:oleObj spid="_x0000_s28674" name="Документ" r:id="rId3" imgW="10080055" imgH="6804843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58148" y="6429787"/>
            <a:ext cx="1218447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16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достижению целевых показателей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G-20211126-WA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643050"/>
            <a:ext cx="2928940" cy="3905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11125-WA00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643182"/>
            <a:ext cx="2678907" cy="3571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-20211126-WA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643050"/>
            <a:ext cx="2661047" cy="3548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5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2462" y="6429787"/>
            <a:ext cx="1004133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17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достижению</a:t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целевого состояния проекта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6" descr="IMG-20211126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357298"/>
            <a:ext cx="3643338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11126-WA0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357298"/>
            <a:ext cx="3714776" cy="495303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5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75743-DEAB-4EAA-84CB-B8D68B23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458" y="16470"/>
            <a:ext cx="6336471" cy="936104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Усовершенствование рабочих мест  специалистов на приеме по системе 5С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929" y="202690"/>
            <a:ext cx="508161" cy="6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386" y="178479"/>
            <a:ext cx="702852" cy="6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0AA8D59-BD3E-4411-8A95-BAB2D7DF4F4E}"/>
              </a:ext>
            </a:extLst>
          </p:cNvPr>
          <p:cNvSpPr txBox="1">
            <a:spLocks/>
          </p:cNvSpPr>
          <p:nvPr/>
        </p:nvSpPr>
        <p:spPr bwMode="auto">
          <a:xfrm>
            <a:off x="1885941" y="1341740"/>
            <a:ext cx="124914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16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endParaRPr lang="en-US" alt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96A2855-1140-4D4C-A7FC-3624746E9A3C}"/>
              </a:ext>
            </a:extLst>
          </p:cNvPr>
          <p:cNvCxnSpPr/>
          <p:nvPr/>
        </p:nvCxnSpPr>
        <p:spPr>
          <a:xfrm>
            <a:off x="184150" y="939800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C021DA1F-086A-429F-9A7C-78EBA6C5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Содержимое 3" descr="IMG-20211126-WA000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71538" y="1142984"/>
            <a:ext cx="3429024" cy="4782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IMG-20211126-WA0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714488"/>
            <a:ext cx="3429024" cy="4572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295884" y="6488668"/>
            <a:ext cx="848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ru-RU" sz="1200" dirty="0" smtClean="0"/>
              <a:t>Слайд </a:t>
            </a:r>
            <a:fld id="{147D447D-FAB7-42B8-95A2-02AC0D57CC92}" type="slidenum">
              <a:rPr lang="ru-RU" sz="1200" smtClean="0"/>
              <a:pPr lvl="0" algn="r">
                <a:defRPr/>
              </a:pPr>
              <a:t>18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447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1133475" y="263525"/>
            <a:ext cx="6677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565" y="11596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389" y="871537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Номер слайда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472238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19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3E8331-AF46-4E4B-8B31-3DD14FB944D4}"/>
              </a:ext>
            </a:extLst>
          </p:cNvPr>
          <p:cNvSpPr/>
          <p:nvPr/>
        </p:nvSpPr>
        <p:spPr>
          <a:xfrm>
            <a:off x="1979141" y="19980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Ценность бережливого проекта для ветеранов труда</a:t>
            </a:r>
            <a:endParaRPr lang="ru-RU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CB667DB8-1E83-4682-B4A3-6D4941B7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14290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285852" y="1142984"/>
          <a:ext cx="6643734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7766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Отсутствие очередей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907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Сокращение  количества личных посещений с 3 до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Сокращение временных затрат при приеме документов для назначения МСП  с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40 до 20 мин.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Сокращение временных затрат для назначения МСП и признания нуждаемости в социальных услугах  с 10 до 7 дней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2" y="4292600"/>
            <a:ext cx="62436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ечкур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733" y="3667389"/>
            <a:ext cx="2357486" cy="314331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298" y="47317"/>
            <a:ext cx="1050115" cy="9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937431" cy="9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приказ.jpg"/>
          <p:cNvPicPr>
            <a:picLocks noChangeAspect="1"/>
          </p:cNvPicPr>
          <p:nvPr/>
        </p:nvPicPr>
        <p:blipFill>
          <a:blip r:embed="rId6" cstate="print"/>
          <a:srcRect l="5531" t="4570" r="10967" b="7733"/>
          <a:stretch>
            <a:fillRect/>
          </a:stretch>
        </p:blipFill>
        <p:spPr>
          <a:xfrm>
            <a:off x="0" y="1071546"/>
            <a:ext cx="3826154" cy="5357850"/>
          </a:xfrm>
          <a:prstGeom prst="rect">
            <a:avLst/>
          </a:prstGeom>
        </p:spPr>
      </p:pic>
      <p:pic>
        <p:nvPicPr>
          <p:cNvPr id="14" name="Рисунок 13" descr="михи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1" y="214290"/>
            <a:ext cx="2357454" cy="3143273"/>
          </a:xfrm>
          <a:prstGeom prst="rect">
            <a:avLst/>
          </a:prstGeom>
        </p:spPr>
      </p:pic>
      <p:pic>
        <p:nvPicPr>
          <p:cNvPr id="15" name="Рисунок 14" descr="величк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14290"/>
            <a:ext cx="2411033" cy="3214710"/>
          </a:xfrm>
          <a:prstGeom prst="rect">
            <a:avLst/>
          </a:prstGeom>
        </p:spPr>
      </p:pic>
      <p:pic>
        <p:nvPicPr>
          <p:cNvPr id="16" name="Рисунок 15" descr="кости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3643266"/>
            <a:ext cx="2411051" cy="3214734"/>
          </a:xfrm>
          <a:prstGeom prst="rect">
            <a:avLst/>
          </a:prstGeom>
        </p:spPr>
      </p:pic>
      <p:pic>
        <p:nvPicPr>
          <p:cNvPr id="17" name="Рисунок 16" descr="скогорев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6380" y="2143116"/>
            <a:ext cx="2286017" cy="304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75743-DEAB-4EAA-84CB-B8D68B23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357166"/>
            <a:ext cx="6786610" cy="60978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5" y="187790"/>
            <a:ext cx="571445" cy="7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163943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57357" y="2214554"/>
            <a:ext cx="5857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A7AF663C-D56C-42B8-94F5-F2A236E5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47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1133475" y="263525"/>
            <a:ext cx="6677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565" y="11596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861" y="1667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389" y="871537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Номер слайда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472238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3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3E8331-AF46-4E4B-8B31-3DD14FB944D4}"/>
              </a:ext>
            </a:extLst>
          </p:cNvPr>
          <p:cNvSpPr/>
          <p:nvPr/>
        </p:nvSpPr>
        <p:spPr>
          <a:xfrm>
            <a:off x="1979141" y="19980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Учись , меняйся, улучшай !                             Обучение сотрудников</a:t>
            </a:r>
            <a:endParaRPr lang="ru-RU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CB667DB8-1E83-4682-B4A3-6D4941B7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 descr="F:\фото БУ ОБУЧЕНИЕ\image-16-09-21-09-20 (1)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071546"/>
            <a:ext cx="7358114" cy="5518586"/>
          </a:xfrm>
          <a:prstGeom prst="rect">
            <a:avLst/>
          </a:prstGeom>
          <a:noFill/>
        </p:spPr>
      </p:pic>
      <p:pic>
        <p:nvPicPr>
          <p:cNvPr id="12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9261" y="3191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61" y="4715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298" y="47317"/>
            <a:ext cx="1050115" cy="9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2050" y="87113"/>
            <a:ext cx="740248" cy="8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937431" cy="9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6"/>
          <p:cNvSpPr/>
          <p:nvPr/>
        </p:nvSpPr>
        <p:spPr>
          <a:xfrm>
            <a:off x="1214414" y="142852"/>
            <a:ext cx="6072230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 smtClean="0">
                <a:solidFill>
                  <a:srgbClr val="002060"/>
                </a:solidFill>
                <a:latin typeface="Times New Roman"/>
              </a:rPr>
              <a:t>Критерии выбора темы проекта</a:t>
            </a:r>
            <a:endParaRPr lang="ru-RU" sz="2800" spc="-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42976" y="1357297"/>
            <a:ext cx="6357982" cy="4214843"/>
            <a:chOff x="1500166" y="2500305"/>
            <a:chExt cx="5786478" cy="3714777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3286116" y="4357694"/>
              <a:ext cx="2214578" cy="185738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1500166" y="3429000"/>
              <a:ext cx="2214578" cy="1857388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3286116" y="2500305"/>
              <a:ext cx="2214578" cy="1857388"/>
            </a:xfrm>
            <a:prstGeom prst="hexagon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5072066" y="3429000"/>
              <a:ext cx="2214578" cy="1857388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6116" y="200024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Актуальность и </a:t>
            </a:r>
            <a:r>
              <a:rPr lang="ru-RU" dirty="0" err="1" smtClean="0"/>
              <a:t>востребованность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2500306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Процесс предоставления мер социальной поддержки является социально-значимым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92893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3929067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Оптимизирует работу профильных отделов</a:t>
            </a:r>
            <a:endParaRPr lang="ru-RU" dirty="0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Слайд </a:t>
            </a:r>
            <a:fld id="{147D447D-FAB7-42B8-95A2-02AC0D57CC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5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/>
          <a:srcRect l="6087" t="25098" r="37629" b="31004"/>
          <a:stretch>
            <a:fillRect/>
          </a:stretch>
        </p:blipFill>
        <p:spPr bwMode="auto">
          <a:xfrm>
            <a:off x="428596" y="1285860"/>
            <a:ext cx="8143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0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450" y="44450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itle 1"/>
          <p:cNvSpPr txBox="1">
            <a:spLocks/>
          </p:cNvSpPr>
          <p:nvPr/>
        </p:nvSpPr>
        <p:spPr bwMode="auto">
          <a:xfrm>
            <a:off x="1163638" y="180975"/>
            <a:ext cx="68373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6710" y="6284074"/>
            <a:ext cx="1107677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6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68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">
            <a:extLst>
              <a:ext uri="{FF2B5EF4-FFF2-40B4-BE49-F238E27FC236}">
                <a16:creationId xmlns:a16="http://schemas.microsoft.com/office/drawing/2014/main" xmlns="" id="{DF6794DD-1177-4DEC-866C-36DB40CA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00166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Пирамида выявленных проблем при анкетировании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5"/>
          <a:srcRect l="47047" t="24497" r="33465" b="24497"/>
          <a:stretch>
            <a:fillRect/>
          </a:stretch>
        </p:blipFill>
        <p:spPr bwMode="auto">
          <a:xfrm>
            <a:off x="0" y="1285860"/>
            <a:ext cx="41433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ятно 1 43"/>
          <p:cNvSpPr/>
          <p:nvPr/>
        </p:nvSpPr>
        <p:spPr>
          <a:xfrm>
            <a:off x="4214810" y="1785926"/>
            <a:ext cx="500066" cy="428628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ятно 1 44"/>
          <p:cNvSpPr/>
          <p:nvPr/>
        </p:nvSpPr>
        <p:spPr>
          <a:xfrm>
            <a:off x="4214810" y="2643182"/>
            <a:ext cx="500066" cy="428628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но 1 45"/>
          <p:cNvSpPr/>
          <p:nvPr/>
        </p:nvSpPr>
        <p:spPr>
          <a:xfrm>
            <a:off x="4286248" y="3429000"/>
            <a:ext cx="500066" cy="428628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но 1 46"/>
          <p:cNvSpPr/>
          <p:nvPr/>
        </p:nvSpPr>
        <p:spPr>
          <a:xfrm>
            <a:off x="4286248" y="4143380"/>
            <a:ext cx="500066" cy="428628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929190" y="181021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Риск образования очередей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857752" y="26431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Многократное посещение учреждения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929190" y="335756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Ошибки в принятых документах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000628" y="414338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Длительные сроки предоставления мер социальной поддержки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2088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049" y="908720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643042" y="142852"/>
            <a:ext cx="6079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бережливого проекта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7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9" y="191120"/>
            <a:ext cx="477352" cy="5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43EC540-66A3-46DE-B7F2-A2964B60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5"/>
          <a:srcRect l="3659"/>
          <a:stretch>
            <a:fillRect/>
          </a:stretch>
        </p:blipFill>
        <p:spPr bwMode="auto">
          <a:xfrm>
            <a:off x="0" y="0"/>
            <a:ext cx="2257425" cy="5715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/>
          <a:srcRect l="24072" t="25591" r="24625" b="9843"/>
          <a:stretch>
            <a:fillRect/>
          </a:stretch>
        </p:blipFill>
        <p:spPr bwMode="auto">
          <a:xfrm>
            <a:off x="428596" y="928670"/>
            <a:ext cx="821537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9867" y="6675437"/>
            <a:ext cx="1004133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8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80975"/>
            <a:ext cx="6962775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Карта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текущего состояния.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1E58C2D6-8CF4-4C2A-87D0-660A45BF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277" t="21161" r="48420" b="11811"/>
          <a:stretch>
            <a:fillRect/>
          </a:stretch>
        </p:blipFill>
        <p:spPr bwMode="auto">
          <a:xfrm>
            <a:off x="0" y="1000108"/>
            <a:ext cx="9001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13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429787"/>
            <a:ext cx="932695" cy="365125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147D447D-FAB7-42B8-95A2-02AC0D57CC92}" type="slidenum"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lvl="0">
                <a:defRPr/>
              </a:pPr>
              <a:t>9</a:t>
            </a:fld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целевого состояния процесса 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/>
          <a:srcRect l="830" t="23130" r="36799" b="10335"/>
          <a:stretch>
            <a:fillRect/>
          </a:stretch>
        </p:blipFill>
        <p:spPr bwMode="auto">
          <a:xfrm>
            <a:off x="0" y="1000108"/>
            <a:ext cx="900112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5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266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G:\2023 презинтыция берпроект\памятка соц обслуживание.docx</vt:lpstr>
      <vt:lpstr>G:\2023 презинтыция берпроект\памятка Белая горка.docx</vt:lpstr>
      <vt:lpstr>G:\2023 презинтыция берпроект\памятка печатать\памятка.docx</vt:lpstr>
      <vt:lpstr>C:\Users\Name\Desktop\ЧЕК-ЛИСТ Ветеран труда.doc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Карта текущего состояния.</vt:lpstr>
      <vt:lpstr>Карта целевого состояния процесса </vt:lpstr>
      <vt:lpstr>Слайд 10</vt:lpstr>
      <vt:lpstr> </vt:lpstr>
      <vt:lpstr>Слайд 12</vt:lpstr>
      <vt:lpstr>Слайд 13</vt:lpstr>
      <vt:lpstr>Слайд 14</vt:lpstr>
      <vt:lpstr>Слайд 15</vt:lpstr>
      <vt:lpstr>Реализация плана мероприятий по достижению целевых показателей</vt:lpstr>
      <vt:lpstr>Реализация плана мероприятий по достижению  целевого состояния проекта</vt:lpstr>
      <vt:lpstr>Усовершенствование рабочих мест  специалистов на приеме по системе 5С</vt:lpstr>
      <vt:lpstr>Слайд 19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user</cp:lastModifiedBy>
  <cp:revision>179</cp:revision>
  <dcterms:created xsi:type="dcterms:W3CDTF">2021-01-15T07:11:03Z</dcterms:created>
  <dcterms:modified xsi:type="dcterms:W3CDTF">2023-02-06T11:45:28Z</dcterms:modified>
</cp:coreProperties>
</file>